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2" r:id="rId16"/>
  </p:sldIdLst>
  <p:sldSz cx="12192000" cy="6858000"/>
  <p:notesSz cx="6858000" cy="9144000"/>
  <p:custShowLst>
    <p:custShow name="Diaporama personnalisé 1" id="0">
      <p:sldLst>
        <p:sld r:id="rId5"/>
        <p:sld r:id="rId8"/>
        <p:sld r:id="rId15"/>
        <p:sld r:id="rId16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LEE Matthieu" initials="VM" lastIdx="1" clrIdx="0">
    <p:extLst>
      <p:ext uri="{19B8F6BF-5375-455C-9EA6-DF929625EA0E}">
        <p15:presenceInfo xmlns:p15="http://schemas.microsoft.com/office/powerpoint/2012/main" userId="S::matthieu.vallee@centrevaldeloire.fr::edd6b821-52da-42cd-9d8b-962e90699f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B6CA"/>
    <a:srgbClr val="105284"/>
    <a:srgbClr val="EC6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54A0E-99FF-42B7-91CC-5048E203629E}" v="2" dt="2021-07-01T15:40:23.530"/>
    <p1510:client id="{E2991615-DEC2-471E-A087-986DF2E58283}" v="7" dt="2021-07-01T07:26:4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E26ED-4E69-4959-BAF5-CA0E6664A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625F8F-BD94-4B96-B749-52B322012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8EA83-9A57-4B67-B005-788996DC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120C2-51A1-4956-8EE4-248812BE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AA015F-CDEB-41FF-A16B-458F004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3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DC9E5-F2D3-4F8E-9F84-90EA0DE7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03C16D-EE4D-4C2D-9A5E-82985FCF0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64510A-77BE-4E20-99E2-E1CA9651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3B016-A87D-48B8-A283-7FBB05E0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6ED77E-8296-4B66-AE60-3F37EDFD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5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87C2FF-11EF-4DAA-8E1C-146D50CCC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2DB7F1-C482-4929-BDBB-2D4126FF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4E5453-75F5-4107-9CEE-7005BB36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415017-DEB9-4420-9B84-0F6C6F42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49EEAA-3673-4518-BB68-A510BD75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28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62986-2527-453B-A2B5-A6073CD0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D3F79-6847-48A3-B8E7-7269B341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FF3490-B21E-4756-830E-D5B2A04E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E3BEA0-EE33-4470-A22E-506E926D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E1AE81-530D-4508-9DE0-2BFFC0B3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B783A-E64A-4D98-9EF3-47169915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1529AC-1376-4782-B58D-5ED078EBC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61623-8E23-4FD0-B6ED-59E3F6ED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7F448-9F6C-4BC3-AFEC-9D2FF2F4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CE990-CA58-4E62-94FB-1392EB1D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A1D1A-4F54-4A4C-B2D5-15EA476C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46703E-7A6C-4BDC-B0AA-DF5BE36B7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62EC48-54F0-47ED-8954-D4A264373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938AC3-DC41-405D-A64D-A2D35B26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A3FAC9-8CC3-4F78-8DB6-4C209523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FE7778-BE3C-446A-A80A-8308F4BC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DBFE0-C1FB-4E09-8832-1AC4C8A9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4C411A-D8D3-4742-BF01-F521806A8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299B4F-ED89-41DA-BA98-22603BA94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800FED-68D4-445B-A98B-A5375DEC0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F87B64-2EF4-444C-A3DA-740CEC8AC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7FDE810-C5AA-48CE-B88E-1C8B569D6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DD52BC-473E-4A21-A3FA-508ED09C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06FF1B-16FF-43CE-91C4-72E4BCF6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0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60702-8799-49BA-824F-6E98BC76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FC9F7C-6E4B-4F8E-9E9E-1883ECAB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DC3A4D-C763-423E-8CA9-EF21FDAF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EAEE81-E35D-4A1F-88FF-100F1D9E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0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0E81CC-4F71-4FFA-A3D1-0EAA13A4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259D99-1197-45DE-B931-344D1BBE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8AD312-31D5-4033-9CDE-B961B5B0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A6435-9A2F-4721-981E-CC1200F9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37AF5-8ACB-4D6E-8211-53AE50CE3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5369F0-A3B4-4FD1-A332-6F15DCE86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6BF4EC-0335-41AC-8027-1211938D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C70148-D21D-4821-9CEA-37B825FF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735DC9-756C-4204-A7D2-72548BF1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19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993DC-9B52-4926-B081-6414EEAE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E78C18-5D4C-4011-B7F0-003B829DB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1BB881-96F0-4B48-8169-1DB243DE4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7B11AA-4740-44B4-9C89-DA74F3B5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8090DE-6261-4932-BD85-24C512CB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C8DA41-0D09-4D64-A1C7-A51A94CB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0F81BB-893B-4B47-BD21-A388CB07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B5F3EC-421E-4E47-B0AD-3A7CC2925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78594-723D-49CC-8908-B9BBF5CE3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6AB-C7B2-47A5-B4AF-DAFF11BE52FC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8D07C4-1E01-479C-9909-A9FD31171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218FF4-44E5-42A5-B864-35A3913E6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CD72-024A-4EC2-8453-123242E75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0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rcvdl-my.sharepoint.com/personal/matthieu_vallee_centrevaldeloire_fr/Documents/Organigramme_g&#233;n&#233;ral_DPOF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E3B5CA-DB9B-4DF4-B9B1-18A6DA293389}"/>
              </a:ext>
            </a:extLst>
          </p:cNvPr>
          <p:cNvSpPr/>
          <p:nvPr/>
        </p:nvSpPr>
        <p:spPr>
          <a:xfrm>
            <a:off x="0" y="1023134"/>
            <a:ext cx="11266998" cy="1373678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18D015-D22C-4D04-8440-71DC951F96D5}"/>
              </a:ext>
            </a:extLst>
          </p:cNvPr>
          <p:cNvSpPr/>
          <p:nvPr/>
        </p:nvSpPr>
        <p:spPr>
          <a:xfrm>
            <a:off x="9139" y="5141037"/>
            <a:ext cx="8971637" cy="161557"/>
          </a:xfrm>
          <a:prstGeom prst="rect">
            <a:avLst/>
          </a:prstGeom>
          <a:solidFill>
            <a:srgbClr val="055C99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40D97-969D-4CCA-BA1E-7E001BFD0597}"/>
              </a:ext>
            </a:extLst>
          </p:cNvPr>
          <p:cNvSpPr/>
          <p:nvPr/>
        </p:nvSpPr>
        <p:spPr>
          <a:xfrm>
            <a:off x="9139" y="4857292"/>
            <a:ext cx="5080883" cy="161557"/>
          </a:xfrm>
          <a:prstGeom prst="rect">
            <a:avLst/>
          </a:prstGeom>
          <a:solidFill>
            <a:srgbClr val="17B6C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BCAA40F-FAE7-4324-BBED-07DE1C067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528" y="5762613"/>
            <a:ext cx="2546455" cy="83853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FFAE26-45D7-4E08-B648-3A7ABE6EA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326" y="5623559"/>
            <a:ext cx="1331097" cy="1042195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4CD49F96-5F71-4EDB-8E36-52E0DA465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112" y="-834692"/>
            <a:ext cx="10466773" cy="4067510"/>
          </a:xfrm>
        </p:spPr>
        <p:txBody>
          <a:bodyPr>
            <a:normAutofit/>
          </a:bodyPr>
          <a:lstStyle/>
          <a:p>
            <a:r>
              <a:rPr lang="fr-FR" sz="6600" b="1" dirty="0">
                <a:solidFill>
                  <a:schemeClr val="bg1">
                    <a:lumMod val="95000"/>
                  </a:schemeClr>
                </a:solidFill>
                <a:latin typeface="Futura PT Book" panose="020B0502020204020303" pitchFamily="34" charset="0"/>
              </a:rPr>
              <a:t>Les nuits de l’orientation</a:t>
            </a:r>
            <a:br>
              <a:rPr lang="fr-FR" sz="5400" b="1" dirty="0">
                <a:solidFill>
                  <a:schemeClr val="bg1">
                    <a:lumMod val="95000"/>
                  </a:schemeClr>
                </a:solidFill>
                <a:latin typeface="Futura PT Book" panose="020B0502020204020303" pitchFamily="34" charset="0"/>
              </a:rPr>
            </a:br>
            <a:r>
              <a:rPr lang="fr-FR" sz="1000" b="1" dirty="0">
                <a:solidFill>
                  <a:schemeClr val="bg1">
                    <a:lumMod val="95000"/>
                  </a:schemeClr>
                </a:solidFill>
                <a:latin typeface="Futura PT Book" panose="020B0502020204020303" pitchFamily="34" charset="0"/>
              </a:rPr>
              <a:t> </a:t>
            </a:r>
            <a:br>
              <a:rPr lang="fr-FR" sz="5400" b="1" dirty="0">
                <a:solidFill>
                  <a:schemeClr val="bg1">
                    <a:lumMod val="95000"/>
                  </a:schemeClr>
                </a:solidFill>
                <a:latin typeface="Futura PT Book" panose="020B0502020204020303" pitchFamily="34" charset="0"/>
              </a:rPr>
            </a:br>
            <a:r>
              <a:rPr lang="fr-FR" sz="5400" dirty="0">
                <a:latin typeface="Futura PT Book" panose="020B0502020204020303" pitchFamily="34" charset="0"/>
              </a:rPr>
              <a:t>en Région Centre-Val de Loire</a:t>
            </a:r>
          </a:p>
        </p:txBody>
      </p:sp>
      <p:pic>
        <p:nvPicPr>
          <p:cNvPr id="10" name="Picture">
            <a:extLst>
              <a:ext uri="{FF2B5EF4-FFF2-40B4-BE49-F238E27FC236}">
                <a16:creationId xmlns:a16="http://schemas.microsoft.com/office/drawing/2014/main" id="{3D87D138-7BA7-4F09-B498-6941CF9D07D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274597" y="5539763"/>
            <a:ext cx="10801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12" descr="X:\CAB\Communication\Marque de l'Etat\23_logoAC_ORLEANS TOURS.jpg">
            <a:extLst>
              <a:ext uri="{FF2B5EF4-FFF2-40B4-BE49-F238E27FC236}">
                <a16:creationId xmlns:a16="http://schemas.microsoft.com/office/drawing/2014/main" id="{8A8E8EAF-94C1-463A-B7D2-7024E824DC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231" y="5511854"/>
            <a:ext cx="1305710" cy="1017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" descr="J:\3E-ARE\FONCTIONNEMENT\3 - Trame\3 - Logos\Logo Amicentre coté DEF.PNG">
            <a:extLst>
              <a:ext uri="{FF2B5EF4-FFF2-40B4-BE49-F238E27FC236}">
                <a16:creationId xmlns:a16="http://schemas.microsoft.com/office/drawing/2014/main" id="{A7AAB952-2175-4EBE-82F1-FE949829D15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1537902" y="5854263"/>
            <a:ext cx="1554766" cy="59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EE33507-7EDD-408E-ABDE-81571AEF89F0}"/>
              </a:ext>
            </a:extLst>
          </p:cNvPr>
          <p:cNvSpPr txBox="1"/>
          <p:nvPr/>
        </p:nvSpPr>
        <p:spPr>
          <a:xfrm>
            <a:off x="1925891" y="3383335"/>
            <a:ext cx="7573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- 1</a:t>
            </a:r>
            <a:r>
              <a:rPr lang="fr-FR" sz="4000" baseline="30000" dirty="0"/>
              <a:t>er</a:t>
            </a:r>
            <a:r>
              <a:rPr lang="fr-FR" sz="4000" dirty="0"/>
              <a:t> juillet - </a:t>
            </a:r>
          </a:p>
          <a:p>
            <a:pPr algn="ctr"/>
            <a:r>
              <a:rPr lang="fr-FR" sz="4000" b="1" dirty="0"/>
              <a:t>Partenariat Région/CRCI-CCIT 2021</a:t>
            </a:r>
            <a:r>
              <a:rPr lang="fr-FR" sz="4000" dirty="0"/>
              <a:t> </a:t>
            </a:r>
          </a:p>
        </p:txBody>
      </p:sp>
      <p:pic>
        <p:nvPicPr>
          <p:cNvPr id="1026" name="Picture 2" descr="Portrait du commerce en région Centre-Val de Loire">
            <a:extLst>
              <a:ext uri="{FF2B5EF4-FFF2-40B4-BE49-F238E27FC236}">
                <a16:creationId xmlns:a16="http://schemas.microsoft.com/office/drawing/2014/main" id="{4FC65CA1-EE24-419B-845D-4A9B75B0E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97" y="5639118"/>
            <a:ext cx="4762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64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969B4BC-0E62-4184-868F-2E32A4FBF2BC}"/>
              </a:ext>
            </a:extLst>
          </p:cNvPr>
          <p:cNvSpPr/>
          <p:nvPr/>
        </p:nvSpPr>
        <p:spPr>
          <a:xfrm>
            <a:off x="2358704" y="1744911"/>
            <a:ext cx="7474591" cy="441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Quelques chiffres 2020</a:t>
            </a:r>
          </a:p>
          <a:p>
            <a:pPr algn="ctr"/>
            <a:endParaRPr lang="fr-FR" sz="2800" b="1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472801-EA18-4376-BB55-00471293A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9" y="2915414"/>
            <a:ext cx="11855430" cy="34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6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2001501" cy="1241988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660647" y="684218"/>
            <a:ext cx="10515600" cy="1325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Co-construction des évènements : rôle des ingénieur.es de l’orientation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2BBB67F-9D9D-4A94-9020-F1D9B62B677A}"/>
              </a:ext>
            </a:extLst>
          </p:cNvPr>
          <p:cNvSpPr txBox="1"/>
          <p:nvPr/>
        </p:nvSpPr>
        <p:spPr>
          <a:xfrm>
            <a:off x="838200" y="2142052"/>
            <a:ext cx="1051560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 b="1" dirty="0"/>
              <a:t>Présentation (Matthieu VALLEE)</a:t>
            </a:r>
          </a:p>
          <a:p>
            <a:pPr lvl="1"/>
            <a:endParaRPr lang="fr-FR" sz="2400" b="1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>
                <a:highlight>
                  <a:srgbClr val="FFFF00"/>
                </a:highlight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ingénieurs de l’orientation dans les ERC </a:t>
            </a:r>
            <a:r>
              <a:rPr lang="fr-FR" sz="2400" kern="15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représentent la Région dans l’organisation des nuits de l’orientation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15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Co animent les réunions de pilotage avec les CCI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15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Mettent en place en lien avec les CCI les tables rondes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15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Font le lien avec les DCIO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150" dirty="0">
                <a:latin typeface="Verdana"/>
                <a:ea typeface="Calibri" panose="020F0502020204030204" pitchFamily="34" charset="0"/>
                <a:cs typeface="Verdana"/>
              </a:rPr>
              <a:t>Informent (en plus des DCIO) les établissements scolaires de l’organisation des nuits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b="1" dirty="0"/>
          </a:p>
        </p:txBody>
      </p:sp>
      <p:pic>
        <p:nvPicPr>
          <p:cNvPr id="11" name="Graphique 10" descr="Partager">
            <a:extLst>
              <a:ext uri="{FF2B5EF4-FFF2-40B4-BE49-F238E27FC236}">
                <a16:creationId xmlns:a16="http://schemas.microsoft.com/office/drawing/2014/main" id="{AFFCEE4E-43FB-415B-8E98-E776003C3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325" y="2142052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4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1021828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728662" y="583445"/>
            <a:ext cx="10515600" cy="1325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co-construction </a:t>
            </a:r>
            <a:r>
              <a:rPr lang="fr-FR" sz="4800" b="1" dirty="0">
                <a:solidFill>
                  <a:schemeClr val="bg1"/>
                </a:solidFill>
                <a:latin typeface="Futura PT Book" panose="020B0502020204020303" pitchFamily="34" charset="0"/>
              </a:rPr>
              <a:t>des</a:t>
            </a:r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 évènements : rôle du SPRO  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pic>
        <p:nvPicPr>
          <p:cNvPr id="47" name="Graphique 46" descr="Partager">
            <a:extLst>
              <a:ext uri="{FF2B5EF4-FFF2-40B4-BE49-F238E27FC236}">
                <a16:creationId xmlns:a16="http://schemas.microsoft.com/office/drawing/2014/main" id="{C65294CD-67DD-42C6-9EE6-A580930E4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787" y="2192627"/>
            <a:ext cx="523875" cy="5238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4B5529C-DB74-4D98-9A1E-10CBB62C704D}"/>
              </a:ext>
            </a:extLst>
          </p:cNvPr>
          <p:cNvSpPr/>
          <p:nvPr/>
        </p:nvSpPr>
        <p:spPr>
          <a:xfrm>
            <a:off x="728662" y="2212743"/>
            <a:ext cx="1114901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L’espace Service Public Régional de l’Orientation – SPRO/CEP </a:t>
            </a:r>
          </a:p>
          <a:p>
            <a:pPr algn="ctr"/>
            <a:endParaRPr lang="fr-FR" sz="2400" kern="150" dirty="0"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kern="150" dirty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Les coordinateurs SPRO  </a:t>
            </a:r>
            <a:r>
              <a:rPr lang="fr-FR" sz="2400" kern="15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représentent les réseaux d’orientation dans l’organisation des nuits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b="1" kern="150" dirty="0"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kern="150" dirty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Un espace identifié à construire en début de parcours </a:t>
            </a:r>
          </a:p>
          <a:p>
            <a:pPr lvl="1"/>
            <a:r>
              <a:rPr lang="fr-FR" sz="2000" i="1" dirty="0"/>
              <a:t>Tout au long de la soirée, des conseillers en orientation (Psychologues de l’Eduction Nationale, conseillers des missions locales, conseiller du CAD (Centre d’Aide à la Décision), conseillers Cap Emploi et conseillers du Point A de la Chambre de Commerce et d’Industrie) seront à l’écoute pour échanger, répondre à toutes les questions et guider les jeunes/familles dans leurs projets d’orientation.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17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149850-854D-485F-9E84-24F99E8DEC3D}"/>
              </a:ext>
            </a:extLst>
          </p:cNvPr>
          <p:cNvSpPr/>
          <p:nvPr/>
        </p:nvSpPr>
        <p:spPr>
          <a:xfrm>
            <a:off x="-1" y="635522"/>
            <a:ext cx="11701463" cy="1325563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39188-0EAD-4568-AA51-75E7E48712BF}"/>
              </a:ext>
            </a:extLst>
          </p:cNvPr>
          <p:cNvSpPr txBox="1">
            <a:spLocks/>
          </p:cNvSpPr>
          <p:nvPr/>
        </p:nvSpPr>
        <p:spPr>
          <a:xfrm>
            <a:off x="927730" y="3296279"/>
            <a:ext cx="10922466" cy="27196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latin typeface="Futura PT Book" panose="020B0502020204020303" pitchFamily="34" charset="0"/>
              </a:rPr>
              <a:t>Une convention Conseil régional/CRCI : </a:t>
            </a:r>
            <a:r>
              <a:rPr lang="fr-FR" dirty="0">
                <a:latin typeface="Futura PT Book" panose="020B0502020204020303" pitchFamily="34" charset="0"/>
              </a:rPr>
              <a:t>des objectifs partagés pour la valorisation des métiers</a:t>
            </a:r>
          </a:p>
          <a:p>
            <a:endParaRPr lang="fr-FR" b="1" dirty="0">
              <a:latin typeface="Futura PT Book" panose="020B0502020204020303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Futura PT Book" panose="020B0502020204020303" pitchFamily="34" charset="0"/>
              </a:rPr>
              <a:t>Un financement (67 500 euros) dédié aux 6 opérations territoriales en 2021 </a:t>
            </a:r>
          </a:p>
          <a:p>
            <a:pPr marL="914400" lvl="2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C97F51-1DBC-46B0-AB09-B09338308530}"/>
              </a:ext>
            </a:extLst>
          </p:cNvPr>
          <p:cNvSpPr/>
          <p:nvPr/>
        </p:nvSpPr>
        <p:spPr>
          <a:xfrm>
            <a:off x="9496338" y="2068355"/>
            <a:ext cx="2694806" cy="169864"/>
          </a:xfrm>
          <a:prstGeom prst="rect">
            <a:avLst/>
          </a:prstGeom>
          <a:solidFill>
            <a:srgbClr val="17B6C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64CA98-63FE-4366-8EE6-9FB638546734}"/>
              </a:ext>
            </a:extLst>
          </p:cNvPr>
          <p:cNvSpPr/>
          <p:nvPr/>
        </p:nvSpPr>
        <p:spPr>
          <a:xfrm>
            <a:off x="7910818" y="2479046"/>
            <a:ext cx="4280326" cy="169864"/>
          </a:xfrm>
          <a:prstGeom prst="rect">
            <a:avLst/>
          </a:prstGeom>
          <a:solidFill>
            <a:srgbClr val="055C99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32EF78-58FB-4230-89D1-E78E6D33A661}"/>
              </a:ext>
            </a:extLst>
          </p:cNvPr>
          <p:cNvSpPr/>
          <p:nvPr/>
        </p:nvSpPr>
        <p:spPr>
          <a:xfrm>
            <a:off x="5545124" y="2837774"/>
            <a:ext cx="6670730" cy="169864"/>
          </a:xfrm>
          <a:prstGeom prst="rect">
            <a:avLst/>
          </a:prstGeom>
          <a:solidFill>
            <a:srgbClr val="17B6C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EEEEBD6D-2545-4BAC-82A1-D4D69229094E}"/>
              </a:ext>
            </a:extLst>
          </p:cNvPr>
          <p:cNvSpPr txBox="1">
            <a:spLocks/>
          </p:cNvSpPr>
          <p:nvPr/>
        </p:nvSpPr>
        <p:spPr>
          <a:xfrm>
            <a:off x="838200" y="876349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partenariat historique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pic>
        <p:nvPicPr>
          <p:cNvPr id="9" name="Graphique 8" descr="Partager">
            <a:extLst>
              <a:ext uri="{FF2B5EF4-FFF2-40B4-BE49-F238E27FC236}">
                <a16:creationId xmlns:a16="http://schemas.microsoft.com/office/drawing/2014/main" id="{2BFDB176-B7E3-45AC-845B-7703F5DD7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804" y="3296279"/>
            <a:ext cx="523875" cy="523875"/>
          </a:xfrm>
          <a:prstGeom prst="rect">
            <a:avLst/>
          </a:prstGeom>
        </p:spPr>
      </p:pic>
      <p:pic>
        <p:nvPicPr>
          <p:cNvPr id="11" name="Graphique 10" descr="Partager">
            <a:extLst>
              <a:ext uri="{FF2B5EF4-FFF2-40B4-BE49-F238E27FC236}">
                <a16:creationId xmlns:a16="http://schemas.microsoft.com/office/drawing/2014/main" id="{4D0438DE-0D60-49C2-BB64-E8D55D50D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55" y="4652583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0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E6B0A7-7CFC-4897-88A1-A3A31556FFDF}"/>
              </a:ext>
            </a:extLst>
          </p:cNvPr>
          <p:cNvSpPr/>
          <p:nvPr/>
        </p:nvSpPr>
        <p:spPr>
          <a:xfrm>
            <a:off x="8878" y="821954"/>
            <a:ext cx="1855432" cy="4904143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1AAFCD0-709C-4FEC-B486-D2F82030C561}"/>
              </a:ext>
            </a:extLst>
          </p:cNvPr>
          <p:cNvSpPr txBox="1">
            <a:spLocks/>
          </p:cNvSpPr>
          <p:nvPr/>
        </p:nvSpPr>
        <p:spPr>
          <a:xfrm>
            <a:off x="-248576" y="2499833"/>
            <a:ext cx="2352583" cy="1325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100" b="1" dirty="0">
                <a:solidFill>
                  <a:schemeClr val="bg1"/>
                </a:solidFill>
                <a:latin typeface="Futura PT Book" panose="020B0502020204020303" pitchFamily="34" charset="0"/>
              </a:rPr>
              <a:t>Organigramme</a:t>
            </a:r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 DPOF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7342A1-D740-471B-B60C-88414879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0" y="3825396"/>
            <a:ext cx="1331097" cy="1042195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D5EF9D74-FF37-4E4F-B6D4-EAEDA83AD043}"/>
              </a:ext>
            </a:extLst>
          </p:cNvPr>
          <p:cNvGrpSpPr/>
          <p:nvPr/>
        </p:nvGrpSpPr>
        <p:grpSpPr>
          <a:xfrm>
            <a:off x="1935331" y="57705"/>
            <a:ext cx="9374820" cy="6742590"/>
            <a:chOff x="1935331" y="57705"/>
            <a:chExt cx="9374820" cy="6742590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CF55AEB5-D200-44C1-BB4D-E20B712F74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116" t="19346" r="22233" b="8221"/>
            <a:stretch/>
          </p:blipFill>
          <p:spPr>
            <a:xfrm>
              <a:off x="1935331" y="57705"/>
              <a:ext cx="9374820" cy="674259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CEED27-3985-4149-8B5F-6FB983F4340C}"/>
                </a:ext>
              </a:extLst>
            </p:cNvPr>
            <p:cNvSpPr/>
            <p:nvPr/>
          </p:nvSpPr>
          <p:spPr>
            <a:xfrm>
              <a:off x="1935332" y="142043"/>
              <a:ext cx="985422" cy="8167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9295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	écosystème « orientation »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095212-57A3-4332-A3B2-86A14CE8A433}"/>
              </a:ext>
            </a:extLst>
          </p:cNvPr>
          <p:cNvSpPr txBox="1"/>
          <p:nvPr/>
        </p:nvSpPr>
        <p:spPr>
          <a:xfrm>
            <a:off x="1147715" y="1961085"/>
            <a:ext cx="1036801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pilotage par le Conseil régional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(Service Orientation)</a:t>
            </a:r>
            <a:endParaRPr lang="fr-F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différents évènements dédiés à l’orientation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partenariat avec les acteurs historiques sur les territoires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organisation des évènements avec un calendrier </a:t>
            </a:r>
            <a:r>
              <a:rPr lang="fr-F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précis et cohérent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nuits de l’orientation fin 2021 = dédiées à la présentation des métiers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forums de l’orientation début 2022 = dédiés aux métiers et aux formations qui peuvent permettre d’y accéder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pic>
        <p:nvPicPr>
          <p:cNvPr id="8" name="Graphique 7" descr="Partager">
            <a:extLst>
              <a:ext uri="{FF2B5EF4-FFF2-40B4-BE49-F238E27FC236}">
                <a16:creationId xmlns:a16="http://schemas.microsoft.com/office/drawing/2014/main" id="{F3156F62-0C85-42E6-B206-3F66C3E8E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262" y="1898941"/>
            <a:ext cx="523875" cy="523875"/>
          </a:xfrm>
          <a:prstGeom prst="rect">
            <a:avLst/>
          </a:prstGeom>
        </p:spPr>
      </p:pic>
      <p:pic>
        <p:nvPicPr>
          <p:cNvPr id="10" name="Graphique 9" descr="Partager">
            <a:extLst>
              <a:ext uri="{FF2B5EF4-FFF2-40B4-BE49-F238E27FC236}">
                <a16:creationId xmlns:a16="http://schemas.microsoft.com/office/drawing/2014/main" id="{941676B4-4D78-41A3-B287-281E96650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051" y="3722450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3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095212-57A3-4332-A3B2-86A14CE8A433}"/>
              </a:ext>
            </a:extLst>
          </p:cNvPr>
          <p:cNvSpPr txBox="1"/>
          <p:nvPr/>
        </p:nvSpPr>
        <p:spPr>
          <a:xfrm>
            <a:off x="838200" y="1754022"/>
            <a:ext cx="1075538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400" b="1" dirty="0"/>
              <a:t>Manifestations nationales à l’initiative de CCI France </a:t>
            </a:r>
          </a:p>
          <a:p>
            <a:r>
              <a:rPr lang="fr-FR" sz="2400" dirty="0"/>
              <a:t>Lancées en 2006 – se déroulent traditionnellement de janvier à mars</a:t>
            </a:r>
          </a:p>
          <a:p>
            <a:endParaRPr lang="fr-FR" sz="1100" dirty="0"/>
          </a:p>
          <a:p>
            <a:endParaRPr lang="fr-FR" sz="2400" dirty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sz="2400" b="1" dirty="0">
                <a:highlight>
                  <a:srgbClr val="FFFF00"/>
                </a:highlight>
              </a:rPr>
              <a:t>Manifestation à destination des jeunes et de leur famille organisée au sein de la chambre de commerce et d’industrie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b="1" u="sng" dirty="0"/>
              <a:t>Bénéfice en direction des usagers :</a:t>
            </a:r>
          </a:p>
          <a:p>
            <a:r>
              <a:rPr lang="fr-FR" sz="2400" dirty="0"/>
              <a:t>Face à la diversité des métiers et à la multitude des formations proposées, le choix de l’orientation est difficile et souvent angoissant pour les jeunes et leurs familles.</a:t>
            </a:r>
          </a:p>
        </p:txBody>
      </p:sp>
      <p:pic>
        <p:nvPicPr>
          <p:cNvPr id="8" name="Graphique 7" descr="Partager">
            <a:extLst>
              <a:ext uri="{FF2B5EF4-FFF2-40B4-BE49-F238E27FC236}">
                <a16:creationId xmlns:a16="http://schemas.microsoft.com/office/drawing/2014/main" id="{91C17519-840A-48D0-AA8B-072310A18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298" y="1961085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8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095212-57A3-4332-A3B2-86A14CE8A433}"/>
              </a:ext>
            </a:extLst>
          </p:cNvPr>
          <p:cNvSpPr txBox="1"/>
          <p:nvPr/>
        </p:nvSpPr>
        <p:spPr>
          <a:xfrm>
            <a:off x="764173" y="1412111"/>
            <a:ext cx="106229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400" b="1" u="sng" dirty="0"/>
              <a:t>Pour les jeunes, l’objectif de cette soirée est de permettre de </a:t>
            </a:r>
            <a:r>
              <a:rPr lang="fr-FR" sz="2400" u="sng" dirty="0"/>
              <a:t>:</a:t>
            </a:r>
          </a:p>
          <a:p>
            <a:endParaRPr lang="fr-FR" sz="2400" dirty="0"/>
          </a:p>
          <a:p>
            <a:r>
              <a:rPr lang="fr-FR" sz="2400" dirty="0"/>
              <a:t>- s’engager dans des voies professionnelles présentant de réels débouchés,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r>
              <a:rPr lang="fr-FR" sz="2400" dirty="0"/>
              <a:t>- connaître davantage le contenu et les contraintes des métiers pour lesquels ils souhaitent se préparer,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se projeter dans leur futur de façon positive.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pPr algn="ctr"/>
            <a:r>
              <a:rPr lang="fr-FR" sz="2400" i="1" dirty="0">
                <a:highlight>
                  <a:srgbClr val="FFFF00"/>
                </a:highlight>
              </a:rPr>
              <a:t>Le plus difficile est d’identifier un métier ou un univers dans lequel le jeune souhaiterait évoluer ; il est plus facile ensuite de trouver un parcours de formation pour y accéder</a:t>
            </a:r>
            <a:endParaRPr lang="fr-FR" sz="2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Graphique 7" descr="Partager">
            <a:extLst>
              <a:ext uri="{FF2B5EF4-FFF2-40B4-BE49-F238E27FC236}">
                <a16:creationId xmlns:a16="http://schemas.microsoft.com/office/drawing/2014/main" id="{91C17519-840A-48D0-AA8B-072310A18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298" y="1664825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3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095212-57A3-4332-A3B2-86A14CE8A433}"/>
              </a:ext>
            </a:extLst>
          </p:cNvPr>
          <p:cNvSpPr txBox="1"/>
          <p:nvPr/>
        </p:nvSpPr>
        <p:spPr>
          <a:xfrm>
            <a:off x="838200" y="1754022"/>
            <a:ext cx="9992557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b="1" u="sng" dirty="0"/>
              <a:t>Pour les CCI et leurs ressortissants</a:t>
            </a:r>
            <a:r>
              <a:rPr lang="fr-FR" sz="2400" b="1" dirty="0"/>
              <a:t>, </a:t>
            </a:r>
          </a:p>
          <a:p>
            <a:endParaRPr lang="fr-FR" sz="2400" dirty="0"/>
          </a:p>
          <a:p>
            <a:r>
              <a:rPr lang="fr-FR" sz="2400" dirty="0"/>
              <a:t>La « Nuit de l’orientation » a pour objectif de favoriser le rapprochement entre les jeunes et l’entreprise en :</a:t>
            </a:r>
          </a:p>
          <a:p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redonnant aux jeunes </a:t>
            </a:r>
            <a:r>
              <a:rPr lang="fr-FR" sz="2400" b="1" dirty="0">
                <a:highlight>
                  <a:srgbClr val="FFFF00"/>
                </a:highlight>
              </a:rPr>
              <a:t>le goût des métiers </a:t>
            </a:r>
            <a:r>
              <a:rPr lang="fr-FR" sz="2400" dirty="0"/>
              <a:t>et pourquoi pas l'envie d'entreprendre,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positionnant </a:t>
            </a:r>
            <a:r>
              <a:rPr lang="fr-FR" sz="2400" b="1" dirty="0">
                <a:highlight>
                  <a:srgbClr val="FFFF00"/>
                </a:highlight>
              </a:rPr>
              <a:t>l’entreprise comme un acteur de</a:t>
            </a:r>
            <a:r>
              <a:rPr lang="fr-FR" sz="2400" dirty="0"/>
              <a:t> l’orientation,</a:t>
            </a:r>
            <a:endParaRPr lang="fr-FR" sz="2400" dirty="0">
              <a:cs typeface="Calibri"/>
            </a:endParaRP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r>
              <a:rPr lang="fr-FR" sz="2400" dirty="0"/>
              <a:t>- attirant des jeunes formés aux </a:t>
            </a:r>
            <a:r>
              <a:rPr lang="fr-FR" sz="2400" b="1" dirty="0">
                <a:highlight>
                  <a:srgbClr val="FFFF00"/>
                </a:highlight>
              </a:rPr>
              <a:t>compétences de demain </a:t>
            </a:r>
            <a:r>
              <a:rPr lang="fr-FR" sz="2400" dirty="0"/>
              <a:t>et vers des métiers en développement.</a:t>
            </a:r>
          </a:p>
        </p:txBody>
      </p:sp>
      <p:pic>
        <p:nvPicPr>
          <p:cNvPr id="8" name="Graphique 7" descr="Partager">
            <a:extLst>
              <a:ext uri="{FF2B5EF4-FFF2-40B4-BE49-F238E27FC236}">
                <a16:creationId xmlns:a16="http://schemas.microsoft.com/office/drawing/2014/main" id="{91C17519-840A-48D0-AA8B-072310A18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325" y="1699147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4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413578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41357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095212-57A3-4332-A3B2-86A14CE8A433}"/>
              </a:ext>
            </a:extLst>
          </p:cNvPr>
          <p:cNvSpPr txBox="1"/>
          <p:nvPr/>
        </p:nvSpPr>
        <p:spPr>
          <a:xfrm>
            <a:off x="443097" y="1951327"/>
            <a:ext cx="115372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La « Nuit de l’orientation », c’est traditionnellement :</a:t>
            </a:r>
          </a:p>
          <a:p>
            <a:r>
              <a:rPr lang="fr-FR" sz="2400" dirty="0"/>
              <a:t>- </a:t>
            </a:r>
            <a:r>
              <a:rPr lang="fr-FR" sz="2400" b="1" dirty="0"/>
              <a:t>le </a:t>
            </a:r>
            <a:r>
              <a:rPr lang="fr-FR" sz="2400" b="1" dirty="0">
                <a:highlight>
                  <a:srgbClr val="FFFF00"/>
                </a:highlight>
              </a:rPr>
              <a:t>vendredi ou samedi soir</a:t>
            </a:r>
            <a:r>
              <a:rPr lang="fr-FR" sz="2400" dirty="0"/>
              <a:t>, pour que ce moment soit convivial et vécu comme une sortie,</a:t>
            </a:r>
          </a:p>
          <a:p>
            <a:r>
              <a:rPr lang="fr-FR" sz="2400" dirty="0"/>
              <a:t>- dans les locaux de la CCI – idéalement le siège de la CCI, ou éventuellement un autre lieu «neutre» en évitant les centres de formation des CCI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r>
              <a:rPr lang="fr-FR" sz="2400" dirty="0">
                <a:highlight>
                  <a:srgbClr val="FFFF00"/>
                </a:highlight>
              </a:rPr>
              <a:t>- </a:t>
            </a:r>
            <a:r>
              <a:rPr lang="fr-FR" sz="2400" b="1" dirty="0">
                <a:highlight>
                  <a:srgbClr val="FFFF00"/>
                </a:highlight>
              </a:rPr>
              <a:t>un cadre festif</a:t>
            </a:r>
            <a:r>
              <a:rPr lang="fr-FR" sz="2400" b="1" dirty="0"/>
              <a:t> </a:t>
            </a:r>
            <a:r>
              <a:rPr lang="fr-FR" sz="2400" dirty="0"/>
              <a:t>pour dédramatiser l’orientation scolaire et professionnelle,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  <a:p>
            <a:r>
              <a:rPr lang="fr-FR" sz="2400" dirty="0"/>
              <a:t>- </a:t>
            </a:r>
            <a:r>
              <a:rPr lang="fr-FR" sz="2400" b="1" dirty="0">
                <a:highlight>
                  <a:srgbClr val="FFFF00"/>
                </a:highlight>
              </a:rPr>
              <a:t>des animations et rencontres avec des professionnels </a:t>
            </a:r>
            <a:r>
              <a:rPr lang="fr-FR" sz="2400" dirty="0"/>
              <a:t>qui rythment la soirée pour créer une ambiance conviviale, des moments de détente : table ronde, espace « Conseils individuels » orientation, espace «Speed dating des métiers», espace Multimédia «</a:t>
            </a:r>
            <a:r>
              <a:rPr lang="fr-FR" sz="2400" dirty="0" err="1"/>
              <a:t>Inforizon</a:t>
            </a:r>
            <a:r>
              <a:rPr lang="fr-FR" sz="2400" dirty="0"/>
              <a:t> », des ateliers thématiques en parallèle, espace Exposition des Métiers en lien avec les branches professionnelles, les entreprises…</a:t>
            </a:r>
            <a:endParaRPr lang="fr-FR" sz="2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Graphique 7" descr="Partager">
            <a:extLst>
              <a:ext uri="{FF2B5EF4-FFF2-40B4-BE49-F238E27FC236}">
                <a16:creationId xmlns:a16="http://schemas.microsoft.com/office/drawing/2014/main" id="{91C17519-840A-48D0-AA8B-072310A18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062" y="1258228"/>
            <a:ext cx="523875" cy="5238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BE46558-1C4A-42E1-865A-4CEA6E1B8164}"/>
              </a:ext>
            </a:extLst>
          </p:cNvPr>
          <p:cNvSpPr/>
          <p:nvPr/>
        </p:nvSpPr>
        <p:spPr>
          <a:xfrm>
            <a:off x="710846" y="1289334"/>
            <a:ext cx="3859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/>
              <a:t>Organisation de l’évènement</a:t>
            </a:r>
          </a:p>
        </p:txBody>
      </p:sp>
    </p:spTree>
    <p:extLst>
      <p:ext uri="{BB962C8B-B14F-4D97-AF65-F5344CB8AC3E}">
        <p14:creationId xmlns:p14="http://schemas.microsoft.com/office/powerpoint/2010/main" val="375254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CB3E9AB8-9ACE-4AB1-BDA7-AE9360CBE339}"/>
              </a:ext>
            </a:extLst>
          </p:cNvPr>
          <p:cNvSpPr/>
          <p:nvPr/>
        </p:nvSpPr>
        <p:spPr>
          <a:xfrm>
            <a:off x="4066073" y="4029086"/>
            <a:ext cx="3495521" cy="1794137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Un environnement festif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41D3C7-3E28-4728-9E18-E91CB72EE71F}"/>
              </a:ext>
            </a:extLst>
          </p:cNvPr>
          <p:cNvSpPr/>
          <p:nvPr/>
        </p:nvSpPr>
        <p:spPr>
          <a:xfrm>
            <a:off x="-1" y="635522"/>
            <a:ext cx="10622943" cy="776589"/>
          </a:xfrm>
          <a:prstGeom prst="rect">
            <a:avLst/>
          </a:prstGeom>
          <a:solidFill>
            <a:srgbClr val="EC6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B1992F-E6D5-45C2-BA7D-9DC3AFCF881F}"/>
              </a:ext>
            </a:extLst>
          </p:cNvPr>
          <p:cNvSpPr txBox="1">
            <a:spLocks/>
          </p:cNvSpPr>
          <p:nvPr/>
        </p:nvSpPr>
        <p:spPr>
          <a:xfrm>
            <a:off x="838200" y="63552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>
                <a:solidFill>
                  <a:schemeClr val="bg1"/>
                </a:solidFill>
                <a:latin typeface="Futura PT Book" panose="020B0502020204020303" pitchFamily="34" charset="0"/>
              </a:rPr>
              <a:t>Un concept structuré</a:t>
            </a:r>
            <a:endParaRPr lang="fr-FR" sz="4900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DCCF4F78-7370-46FB-A12C-0273970CB74F}"/>
              </a:ext>
            </a:extLst>
          </p:cNvPr>
          <p:cNvSpPr/>
          <p:nvPr/>
        </p:nvSpPr>
        <p:spPr>
          <a:xfrm>
            <a:off x="838200" y="2030134"/>
            <a:ext cx="2080470" cy="1887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Espace multimédia </a:t>
            </a:r>
            <a:r>
              <a:rPr lang="fr-FR" dirty="0" err="1"/>
              <a:t>Inforizon</a:t>
            </a:r>
            <a:r>
              <a:rPr lang="fr-FR" dirty="0"/>
              <a:t>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F2D8ED7-AD1B-422B-B4E9-3BB500FC3559}"/>
              </a:ext>
            </a:extLst>
          </p:cNvPr>
          <p:cNvSpPr/>
          <p:nvPr/>
        </p:nvSpPr>
        <p:spPr>
          <a:xfrm>
            <a:off x="4755772" y="2030134"/>
            <a:ext cx="2080470" cy="1887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SPRO</a:t>
            </a:r>
          </a:p>
          <a:p>
            <a:pPr algn="ctr"/>
            <a:r>
              <a:rPr lang="fr-FR" dirty="0"/>
              <a:t>Espace orientation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B8776F9-E913-4F10-BC5D-B23F5463F89E}"/>
              </a:ext>
            </a:extLst>
          </p:cNvPr>
          <p:cNvSpPr/>
          <p:nvPr/>
        </p:nvSpPr>
        <p:spPr>
          <a:xfrm>
            <a:off x="9273330" y="1993354"/>
            <a:ext cx="2080470" cy="1887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Speed dating des métiers</a:t>
            </a:r>
          </a:p>
        </p:txBody>
      </p:sp>
      <p:sp>
        <p:nvSpPr>
          <p:cNvPr id="11" name="Étoile : 5 branches 10">
            <a:extLst>
              <a:ext uri="{FF2B5EF4-FFF2-40B4-BE49-F238E27FC236}">
                <a16:creationId xmlns:a16="http://schemas.microsoft.com/office/drawing/2014/main" id="{FF15D711-07FD-4A96-ADF8-4CB682B8893C}"/>
              </a:ext>
            </a:extLst>
          </p:cNvPr>
          <p:cNvSpPr/>
          <p:nvPr/>
        </p:nvSpPr>
        <p:spPr>
          <a:xfrm>
            <a:off x="2941484" y="1580085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 : 5 branches 11">
            <a:extLst>
              <a:ext uri="{FF2B5EF4-FFF2-40B4-BE49-F238E27FC236}">
                <a16:creationId xmlns:a16="http://schemas.microsoft.com/office/drawing/2014/main" id="{F5334150-E642-4CF1-B2B8-3D3110C21265}"/>
              </a:ext>
            </a:extLst>
          </p:cNvPr>
          <p:cNvSpPr/>
          <p:nvPr/>
        </p:nvSpPr>
        <p:spPr>
          <a:xfrm>
            <a:off x="3608873" y="3429000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 : 5 branches 12">
            <a:extLst>
              <a:ext uri="{FF2B5EF4-FFF2-40B4-BE49-F238E27FC236}">
                <a16:creationId xmlns:a16="http://schemas.microsoft.com/office/drawing/2014/main" id="{E816BD09-D3DE-4C62-B324-2D1133AE224F}"/>
              </a:ext>
            </a:extLst>
          </p:cNvPr>
          <p:cNvSpPr/>
          <p:nvPr/>
        </p:nvSpPr>
        <p:spPr>
          <a:xfrm>
            <a:off x="8002344" y="1477590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 : 5 branches 13">
            <a:extLst>
              <a:ext uri="{FF2B5EF4-FFF2-40B4-BE49-F238E27FC236}">
                <a16:creationId xmlns:a16="http://schemas.microsoft.com/office/drawing/2014/main" id="{0F2772EB-550B-4FE4-B246-3C32107CBC01}"/>
              </a:ext>
            </a:extLst>
          </p:cNvPr>
          <p:cNvSpPr/>
          <p:nvPr/>
        </p:nvSpPr>
        <p:spPr>
          <a:xfrm>
            <a:off x="6975413" y="5153556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 : 5 branches 14">
            <a:extLst>
              <a:ext uri="{FF2B5EF4-FFF2-40B4-BE49-F238E27FC236}">
                <a16:creationId xmlns:a16="http://schemas.microsoft.com/office/drawing/2014/main" id="{1963FFB6-E076-4D89-A6B8-F437AD88F1FF}"/>
              </a:ext>
            </a:extLst>
          </p:cNvPr>
          <p:cNvSpPr/>
          <p:nvPr/>
        </p:nvSpPr>
        <p:spPr>
          <a:xfrm>
            <a:off x="4424737" y="5042019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 : 5 branches 15">
            <a:extLst>
              <a:ext uri="{FF2B5EF4-FFF2-40B4-BE49-F238E27FC236}">
                <a16:creationId xmlns:a16="http://schemas.microsoft.com/office/drawing/2014/main" id="{4654803B-6407-4813-8979-05F64848360C}"/>
              </a:ext>
            </a:extLst>
          </p:cNvPr>
          <p:cNvSpPr/>
          <p:nvPr/>
        </p:nvSpPr>
        <p:spPr>
          <a:xfrm>
            <a:off x="2639762" y="4441656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 : 5 branches 16">
            <a:extLst>
              <a:ext uri="{FF2B5EF4-FFF2-40B4-BE49-F238E27FC236}">
                <a16:creationId xmlns:a16="http://schemas.microsoft.com/office/drawing/2014/main" id="{BEB6DAD6-4185-412A-962F-660C17067989}"/>
              </a:ext>
            </a:extLst>
          </p:cNvPr>
          <p:cNvSpPr/>
          <p:nvPr/>
        </p:nvSpPr>
        <p:spPr>
          <a:xfrm>
            <a:off x="6975413" y="2286970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7A4471FD-2B59-4DD8-8988-990AE3AEC687}"/>
              </a:ext>
            </a:extLst>
          </p:cNvPr>
          <p:cNvSpPr/>
          <p:nvPr/>
        </p:nvSpPr>
        <p:spPr>
          <a:xfrm>
            <a:off x="7179524" y="3685870"/>
            <a:ext cx="914400" cy="914400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578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E603937A0E64FBB4988031B059CD8" ma:contentTypeVersion="13" ma:contentTypeDescription="Crée un document." ma:contentTypeScope="" ma:versionID="4d7d394fa2e6b126b3b03ed174fc3034">
  <xsd:schema xmlns:xsd="http://www.w3.org/2001/XMLSchema" xmlns:xs="http://www.w3.org/2001/XMLSchema" xmlns:p="http://schemas.microsoft.com/office/2006/metadata/properties" xmlns:ns3="4aa65b85-62f2-4660-a0cc-77cc027015b4" xmlns:ns4="fd6aaf2c-2d7f-48a6-8bef-7da9b63cd415" targetNamespace="http://schemas.microsoft.com/office/2006/metadata/properties" ma:root="true" ma:fieldsID="d23c2242000ac82ec1b3726c4a6da114" ns3:_="" ns4:_="">
    <xsd:import namespace="4aa65b85-62f2-4660-a0cc-77cc027015b4"/>
    <xsd:import namespace="fd6aaf2c-2d7f-48a6-8bef-7da9b63cd4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5b85-62f2-4660-a0cc-77cc027015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aaf2c-2d7f-48a6-8bef-7da9b63cd4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E16BDB-1BF8-4557-8AC6-19AC6F31F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65b85-62f2-4660-a0cc-77cc027015b4"/>
    <ds:schemaRef ds:uri="fd6aaf2c-2d7f-48a6-8bef-7da9b63cd4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64F1A2-9E77-4558-B683-731DF1AD4A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EFF479-D5E3-468A-9ED0-520E406DB480}">
  <ds:schemaRefs>
    <ds:schemaRef ds:uri="4aa65b85-62f2-4660-a0cc-77cc027015b4"/>
    <ds:schemaRef ds:uri="http://purl.org/dc/terms/"/>
    <ds:schemaRef ds:uri="http://purl.org/dc/dcmitype/"/>
    <ds:schemaRef ds:uri="fd6aaf2c-2d7f-48a6-8bef-7da9b63cd415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665</Words>
  <Application>Microsoft Office PowerPoint</Application>
  <PresentationFormat>Grand écran</PresentationFormat>
  <Paragraphs>91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  <vt:variant>
        <vt:lpstr>Diaporamas personnalisés</vt:lpstr>
      </vt:variant>
      <vt:variant>
        <vt:i4>1</vt:i4>
      </vt:variant>
    </vt:vector>
  </HeadingPairs>
  <TitlesOfParts>
    <vt:vector size="20" baseType="lpstr">
      <vt:lpstr>Arial</vt:lpstr>
      <vt:lpstr>Calibri</vt:lpstr>
      <vt:lpstr>Calibri Light</vt:lpstr>
      <vt:lpstr>Futura PT Book</vt:lpstr>
      <vt:lpstr>Verdana</vt:lpstr>
      <vt:lpstr>Wingdings</vt:lpstr>
      <vt:lpstr>Thème Office</vt:lpstr>
      <vt:lpstr>Les nuits de l’orientation   en Région Centre-Val de Loire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principal du Power Point:    Sous-titre</dc:title>
  <dc:creator>MACON Celia</dc:creator>
  <cp:lastModifiedBy>ZILLHARDT Anne</cp:lastModifiedBy>
  <cp:revision>57</cp:revision>
  <dcterms:created xsi:type="dcterms:W3CDTF">2020-07-27T08:03:54Z</dcterms:created>
  <dcterms:modified xsi:type="dcterms:W3CDTF">2021-07-01T15:41:28Z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0x010100496E603937A0E64FBB4988031B059CD8</vt:lpwstr>
  </property>
</Properties>
</file>